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147376723" r:id="rId2"/>
    <p:sldId id="2147376729" r:id="rId3"/>
    <p:sldId id="2147376724" r:id="rId4"/>
    <p:sldId id="2147376732" r:id="rId5"/>
    <p:sldId id="2147376726" r:id="rId6"/>
    <p:sldId id="2147376730" r:id="rId7"/>
    <p:sldId id="2147376733" r:id="rId8"/>
    <p:sldId id="2147376728" r:id="rId9"/>
  </p:sldIdLst>
  <p:sldSz cx="12192000" cy="6858000"/>
  <p:notesSz cx="9601200" cy="73152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3D34F7-7E85-8915-866A-4A2CE2DD2A47}" name="Roberto Marcelo Diaz Oyarzo" initials="RMDO" userId="S::rdiazo.jej@mineracentinela.cl::7d2dd748-5bc5-44e6-872e-3b8bebbdbf0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Diaz" initials="RD" lastIdx="1" clrIdx="0">
    <p:extLst>
      <p:ext uri="{19B8F6BF-5375-455C-9EA6-DF929625EA0E}">
        <p15:presenceInfo xmlns:p15="http://schemas.microsoft.com/office/powerpoint/2012/main" userId="Roberto Di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6357" autoAdjust="0"/>
  </p:normalViewPr>
  <p:slideViewPr>
    <p:cSldViewPr>
      <p:cViewPr varScale="1">
        <p:scale>
          <a:sx n="82" d="100"/>
          <a:sy n="82" d="100"/>
        </p:scale>
        <p:origin x="75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438180" y="0"/>
            <a:ext cx="4160520" cy="367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9489-56BA-4A05-A40A-6FA62FD50E56}" type="datetimeFigureOut">
              <a:rPr lang="es-CL" smtClean="0"/>
              <a:t>19-07-2024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947748"/>
            <a:ext cx="4160520" cy="367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438180" y="6947748"/>
            <a:ext cx="4160520" cy="367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61E32-16BA-407A-A165-F0EB0B7205C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543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700783"/>
            <a:ext cx="8310880" cy="1329055"/>
          </a:xfrm>
          <a:custGeom>
            <a:avLst/>
            <a:gdLst/>
            <a:ahLst/>
            <a:cxnLst/>
            <a:rect l="l" t="t" r="r" b="b"/>
            <a:pathLst>
              <a:path w="8310880" h="1329055">
                <a:moveTo>
                  <a:pt x="8310372" y="0"/>
                </a:moveTo>
                <a:lnTo>
                  <a:pt x="0" y="0"/>
                </a:lnTo>
                <a:lnTo>
                  <a:pt x="0" y="1328927"/>
                </a:lnTo>
                <a:lnTo>
                  <a:pt x="8310372" y="1328927"/>
                </a:lnTo>
                <a:lnTo>
                  <a:pt x="8310372" y="0"/>
                </a:lnTo>
                <a:close/>
              </a:path>
            </a:pathLst>
          </a:custGeom>
          <a:solidFill>
            <a:srgbClr val="007993">
              <a:alpha val="7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3971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04316" y="117349"/>
            <a:ext cx="4733925" cy="727075"/>
          </a:xfrm>
          <a:custGeom>
            <a:avLst/>
            <a:gdLst/>
            <a:ahLst/>
            <a:cxnLst/>
            <a:rect l="l" t="t" r="r" b="b"/>
            <a:pathLst>
              <a:path w="4733925" h="727075">
                <a:moveTo>
                  <a:pt x="4450504" y="0"/>
                </a:moveTo>
                <a:lnTo>
                  <a:pt x="0" y="0"/>
                </a:lnTo>
                <a:lnTo>
                  <a:pt x="0" y="726923"/>
                </a:lnTo>
                <a:lnTo>
                  <a:pt x="4450504" y="726923"/>
                </a:lnTo>
                <a:lnTo>
                  <a:pt x="4492211" y="722960"/>
                </a:lnTo>
                <a:lnTo>
                  <a:pt x="4532050" y="711451"/>
                </a:lnTo>
                <a:lnTo>
                  <a:pt x="4569579" y="692972"/>
                </a:lnTo>
                <a:lnTo>
                  <a:pt x="4604354" y="668097"/>
                </a:lnTo>
                <a:lnTo>
                  <a:pt x="4635932" y="637398"/>
                </a:lnTo>
                <a:lnTo>
                  <a:pt x="4663868" y="601451"/>
                </a:lnTo>
                <a:lnTo>
                  <a:pt x="4687720" y="560830"/>
                </a:lnTo>
                <a:lnTo>
                  <a:pt x="4707043" y="516108"/>
                </a:lnTo>
                <a:lnTo>
                  <a:pt x="4721395" y="467859"/>
                </a:lnTo>
                <a:lnTo>
                  <a:pt x="4730331" y="416658"/>
                </a:lnTo>
                <a:lnTo>
                  <a:pt x="4733408" y="363079"/>
                </a:lnTo>
                <a:lnTo>
                  <a:pt x="4730331" y="309520"/>
                </a:lnTo>
                <a:lnTo>
                  <a:pt x="4721395" y="258369"/>
                </a:lnTo>
                <a:lnTo>
                  <a:pt x="4707043" y="210194"/>
                </a:lnTo>
                <a:lnTo>
                  <a:pt x="4687720" y="165562"/>
                </a:lnTo>
                <a:lnTo>
                  <a:pt x="4663868" y="125041"/>
                </a:lnTo>
                <a:lnTo>
                  <a:pt x="4635932" y="89198"/>
                </a:lnTo>
                <a:lnTo>
                  <a:pt x="4604354" y="58599"/>
                </a:lnTo>
                <a:lnTo>
                  <a:pt x="4569579" y="33813"/>
                </a:lnTo>
                <a:lnTo>
                  <a:pt x="4532050" y="15406"/>
                </a:lnTo>
                <a:lnTo>
                  <a:pt x="4492211" y="3946"/>
                </a:lnTo>
                <a:lnTo>
                  <a:pt x="4450504" y="0"/>
                </a:lnTo>
                <a:close/>
              </a:path>
            </a:pathLst>
          </a:custGeom>
          <a:solidFill>
            <a:srgbClr val="0894A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02" y="117347"/>
            <a:ext cx="745441" cy="7178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2083" y="449961"/>
            <a:ext cx="319341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1036" y="2489961"/>
            <a:ext cx="5348605" cy="2724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o261170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mailto:ing.contruccion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CAC65B2D-B889-ADCF-44FF-C8B56629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83" y="449961"/>
            <a:ext cx="4338117" cy="615553"/>
          </a:xfrm>
        </p:spPr>
        <p:txBody>
          <a:bodyPr/>
          <a:lstStyle/>
          <a:p>
            <a:r>
              <a:rPr lang="es-ES" dirty="0"/>
              <a:t>INGENIERIA Y  CONTRUCCION EIRL.</a:t>
            </a:r>
            <a:endParaRPr lang="es-CL" dirty="0"/>
          </a:p>
        </p:txBody>
      </p:sp>
      <p:pic>
        <p:nvPicPr>
          <p:cNvPr id="11" name="3 Imagen" descr="C:\Users\roberto\Desktop\logo rrd (2).jpg">
            <a:extLst>
              <a:ext uri="{FF2B5EF4-FFF2-40B4-BE49-F238E27FC236}">
                <a16:creationId xmlns:a16="http://schemas.microsoft.com/office/drawing/2014/main" id="{5D31C0A8-D12B-43EF-9767-9863E03321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9" y="152400"/>
            <a:ext cx="845445" cy="8238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26">
            <a:extLst>
              <a:ext uri="{FF2B5EF4-FFF2-40B4-BE49-F238E27FC236}">
                <a16:creationId xmlns:a16="http://schemas.microsoft.com/office/drawing/2014/main" id="{744F4DCD-FAF0-4415-8255-3993291D6283}"/>
              </a:ext>
            </a:extLst>
          </p:cNvPr>
          <p:cNvSpPr txBox="1">
            <a:spLocks/>
          </p:cNvSpPr>
          <p:nvPr/>
        </p:nvSpPr>
        <p:spPr>
          <a:xfrm>
            <a:off x="1004046" y="1148287"/>
            <a:ext cx="1012115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FABRICACION CONTRUCCION METALICAS  Y INSPECCION TECNICA</a:t>
            </a:r>
            <a:endParaRPr lang="es-CL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2BCBD8-643D-40E0-A713-559CEF990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08096"/>
            <a:ext cx="3581400" cy="3396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F7CADA4-DF69-4655-93DB-2E9552EFDB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2" y="2012578"/>
            <a:ext cx="3195118" cy="3423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E73759C-B1EE-4654-A2FA-129C99D911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0" y="2008096"/>
            <a:ext cx="3581400" cy="3396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ítulo 26">
            <a:extLst>
              <a:ext uri="{FF2B5EF4-FFF2-40B4-BE49-F238E27FC236}">
                <a16:creationId xmlns:a16="http://schemas.microsoft.com/office/drawing/2014/main" id="{5BDBC3EF-C324-D8F8-BB5D-C8A0C9DE8789}"/>
              </a:ext>
            </a:extLst>
          </p:cNvPr>
          <p:cNvSpPr txBox="1">
            <a:spLocks/>
          </p:cNvSpPr>
          <p:nvPr/>
        </p:nvSpPr>
        <p:spPr>
          <a:xfrm>
            <a:off x="1072083" y="136636"/>
            <a:ext cx="64097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/>
              <a:t>ICR</a:t>
            </a:r>
            <a:endParaRPr lang="es-CL" kern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CAC65B2D-B889-ADCF-44FF-C8B56629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99028"/>
            <a:ext cx="4724400" cy="307777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INGENIERIA Y CONTRUCCION EIRL 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3 Imagen" descr="C:\Users\roberto\Desktop\logo rrd (2).jpg">
            <a:extLst>
              <a:ext uri="{FF2B5EF4-FFF2-40B4-BE49-F238E27FC236}">
                <a16:creationId xmlns:a16="http://schemas.microsoft.com/office/drawing/2014/main" id="{5D31C0A8-D12B-43EF-9767-9863E03321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3" y="76200"/>
            <a:ext cx="845445" cy="8238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A9B18B7-1968-43C3-9DA3-96E6F758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074998"/>
              </p:ext>
            </p:extLst>
          </p:nvPr>
        </p:nvGraphicFramePr>
        <p:xfrm>
          <a:off x="833717" y="1990033"/>
          <a:ext cx="10219765" cy="39319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0219765">
                  <a:extLst>
                    <a:ext uri="{9D8B030D-6E8A-4147-A177-3AD203B41FA5}">
                      <a16:colId xmlns:a16="http://schemas.microsoft.com/office/drawing/2014/main" val="2003188451"/>
                    </a:ext>
                  </a:extLst>
                </a:gridCol>
              </a:tblGrid>
              <a:tr h="3347513">
                <a:tc>
                  <a:txBody>
                    <a:bodyPr/>
                    <a:lstStyle/>
                    <a:p>
                      <a:r>
                        <a:rPr lang="es-MX" dirty="0"/>
                        <a:t>Somos  una  empresa  formada  en el año  2014  Ciudad de Calama Dedidada  en sus  inicios  a  construcción general,  hoy nuestros  servicios  se   ampliaron  a la  fabricación  de estructuras metálicas y controlando cada proceso de constructivo y realizando  ensayos  respectivos. 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dirty="0"/>
                        <a:t>Tipos  se servicios: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Fabricación de estructuras  metálicas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Fabricación de piezas  especiales piping acero  y </a:t>
                      </a:r>
                      <a:r>
                        <a:rPr lang="es-MX" dirty="0" err="1"/>
                        <a:t>hdpe</a:t>
                      </a:r>
                      <a:r>
                        <a:rPr lang="es-MX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Reparaciones  de piezas  de  maquinaria  pesada  en soldaduras, rugosidad, granallado y  pintura.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Obras  civiles 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Inspección técnica.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Ensayos  no destructivos ( medición de  espesores, tintas  penetrantes, partículas  magnéticas,  ultrasonido en tuberías  estanques, piezas  especiales.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Calificación  y  Certificación de  soldadores  2 y 3G  mas (WPS,PQR)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Transporte de personal a faena.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84111"/>
                  </a:ext>
                </a:extLst>
              </a:tr>
            </a:tbl>
          </a:graphicData>
        </a:graphic>
      </p:graphicFrame>
      <p:sp>
        <p:nvSpPr>
          <p:cNvPr id="6" name="Título 26">
            <a:extLst>
              <a:ext uri="{FF2B5EF4-FFF2-40B4-BE49-F238E27FC236}">
                <a16:creationId xmlns:a16="http://schemas.microsoft.com/office/drawing/2014/main" id="{D1BFCDFD-1EA2-4823-BCD7-8F1E00517F5B}"/>
              </a:ext>
            </a:extLst>
          </p:cNvPr>
          <p:cNvSpPr txBox="1">
            <a:spLocks/>
          </p:cNvSpPr>
          <p:nvPr/>
        </p:nvSpPr>
        <p:spPr>
          <a:xfrm>
            <a:off x="1004046" y="1148287"/>
            <a:ext cx="1057835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FABRICACION CONTRUCCION METALICAS  Y INSPECCION TECNICA .</a:t>
            </a:r>
            <a:endParaRPr lang="es-CL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26">
            <a:extLst>
              <a:ext uri="{FF2B5EF4-FFF2-40B4-BE49-F238E27FC236}">
                <a16:creationId xmlns:a16="http://schemas.microsoft.com/office/drawing/2014/main" id="{B4DC9E69-C7C6-4267-9CCD-2496C68C0129}"/>
              </a:ext>
            </a:extLst>
          </p:cNvPr>
          <p:cNvSpPr txBox="1">
            <a:spLocks/>
          </p:cNvSpPr>
          <p:nvPr/>
        </p:nvSpPr>
        <p:spPr>
          <a:xfrm>
            <a:off x="1021975" y="1559052"/>
            <a:ext cx="935915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empresa:</a:t>
            </a:r>
            <a:endParaRPr lang="es-CL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26">
            <a:extLst>
              <a:ext uri="{FF2B5EF4-FFF2-40B4-BE49-F238E27FC236}">
                <a16:creationId xmlns:a16="http://schemas.microsoft.com/office/drawing/2014/main" id="{A15B887A-2E0F-2A5A-688C-77180CC41413}"/>
              </a:ext>
            </a:extLst>
          </p:cNvPr>
          <p:cNvSpPr txBox="1">
            <a:spLocks/>
          </p:cNvSpPr>
          <p:nvPr/>
        </p:nvSpPr>
        <p:spPr>
          <a:xfrm>
            <a:off x="1072083" y="136636"/>
            <a:ext cx="64097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/>
              <a:t>ICR</a:t>
            </a:r>
            <a:endParaRPr lang="es-CL" kern="0" dirty="0"/>
          </a:p>
        </p:txBody>
      </p:sp>
    </p:spTree>
    <p:extLst>
      <p:ext uri="{BB962C8B-B14F-4D97-AF65-F5344CB8AC3E}">
        <p14:creationId xmlns:p14="http://schemas.microsoft.com/office/powerpoint/2010/main" val="24771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CAC65B2D-B889-ADCF-44FF-C8B56629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99028"/>
            <a:ext cx="4724400" cy="307777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INGENIERIA Y CONTRUCCION EIRL 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3 Imagen" descr="C:\Users\roberto\Desktop\logo rrd (2).jpg">
            <a:extLst>
              <a:ext uri="{FF2B5EF4-FFF2-40B4-BE49-F238E27FC236}">
                <a16:creationId xmlns:a16="http://schemas.microsoft.com/office/drawing/2014/main" id="{5D31C0A8-D12B-43EF-9767-9863E03321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3" y="40341"/>
            <a:ext cx="845445" cy="8238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A9B18B7-1968-43C3-9DA3-96E6F758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377558"/>
              </p:ext>
            </p:extLst>
          </p:nvPr>
        </p:nvGraphicFramePr>
        <p:xfrm>
          <a:off x="833717" y="2057400"/>
          <a:ext cx="10219765" cy="40081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0219765">
                  <a:extLst>
                    <a:ext uri="{9D8B030D-6E8A-4147-A177-3AD203B41FA5}">
                      <a16:colId xmlns:a16="http://schemas.microsoft.com/office/drawing/2014/main" val="2003188451"/>
                    </a:ext>
                  </a:extLst>
                </a:gridCol>
              </a:tblGrid>
              <a:tr h="40081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Somos una  Empresa que  nace  para apoyar en las  necesidades  a la  fabricación , reparación e  inspección  de todo  tipo de estructuras  metálicas  y  obras  civiles sector  Industrial  y minero, también  asesoramos  negocios u emprendimiento dando  soluciones  a las  necesidades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84111"/>
                  </a:ext>
                </a:extLst>
              </a:tr>
            </a:tbl>
          </a:graphicData>
        </a:graphic>
      </p:graphicFrame>
      <p:sp>
        <p:nvSpPr>
          <p:cNvPr id="6" name="Título 26">
            <a:extLst>
              <a:ext uri="{FF2B5EF4-FFF2-40B4-BE49-F238E27FC236}">
                <a16:creationId xmlns:a16="http://schemas.microsoft.com/office/drawing/2014/main" id="{D1BFCDFD-1EA2-4823-BCD7-8F1E00517F5B}"/>
              </a:ext>
            </a:extLst>
          </p:cNvPr>
          <p:cNvSpPr txBox="1">
            <a:spLocks/>
          </p:cNvSpPr>
          <p:nvPr/>
        </p:nvSpPr>
        <p:spPr>
          <a:xfrm>
            <a:off x="1004046" y="1148287"/>
            <a:ext cx="1073075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FABRICACION CONTRUCCION  METALICAS Y INSPECCION TECNICA </a:t>
            </a:r>
            <a:endParaRPr lang="es-CL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26">
            <a:extLst>
              <a:ext uri="{FF2B5EF4-FFF2-40B4-BE49-F238E27FC236}">
                <a16:creationId xmlns:a16="http://schemas.microsoft.com/office/drawing/2014/main" id="{12182412-9D8F-490B-A5BB-9FD982A1485F}"/>
              </a:ext>
            </a:extLst>
          </p:cNvPr>
          <p:cNvSpPr txBox="1">
            <a:spLocks/>
          </p:cNvSpPr>
          <p:nvPr/>
        </p:nvSpPr>
        <p:spPr>
          <a:xfrm>
            <a:off x="1021975" y="1559052"/>
            <a:ext cx="935915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MISION DE LA EMPRESA :</a:t>
            </a:r>
            <a:endParaRPr lang="es-CL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26">
            <a:extLst>
              <a:ext uri="{FF2B5EF4-FFF2-40B4-BE49-F238E27FC236}">
                <a16:creationId xmlns:a16="http://schemas.microsoft.com/office/drawing/2014/main" id="{2C2DB02C-4E4A-89F1-959C-9CEB6F1801EB}"/>
              </a:ext>
            </a:extLst>
          </p:cNvPr>
          <p:cNvSpPr txBox="1">
            <a:spLocks/>
          </p:cNvSpPr>
          <p:nvPr/>
        </p:nvSpPr>
        <p:spPr>
          <a:xfrm>
            <a:off x="1072083" y="136636"/>
            <a:ext cx="64097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/>
              <a:t>ICR</a:t>
            </a:r>
            <a:endParaRPr lang="es-CL" kern="0" dirty="0"/>
          </a:p>
        </p:txBody>
      </p:sp>
    </p:spTree>
    <p:extLst>
      <p:ext uri="{BB962C8B-B14F-4D97-AF65-F5344CB8AC3E}">
        <p14:creationId xmlns:p14="http://schemas.microsoft.com/office/powerpoint/2010/main" val="171826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CAC65B2D-B889-ADCF-44FF-C8B56629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99028"/>
            <a:ext cx="4724400" cy="307777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INGENIERIA Y CONTRUCCION EIRL 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3 Imagen" descr="C:\Users\roberto\Desktop\logo rrd (2).jpg">
            <a:extLst>
              <a:ext uri="{FF2B5EF4-FFF2-40B4-BE49-F238E27FC236}">
                <a16:creationId xmlns:a16="http://schemas.microsoft.com/office/drawing/2014/main" id="{5D31C0A8-D12B-43EF-9767-9863E03321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3" y="40341"/>
            <a:ext cx="845445" cy="8238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A9B18B7-1968-43C3-9DA3-96E6F758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71222"/>
              </p:ext>
            </p:extLst>
          </p:nvPr>
        </p:nvGraphicFramePr>
        <p:xfrm>
          <a:off x="833717" y="1974482"/>
          <a:ext cx="10219765" cy="39319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0219765">
                  <a:extLst>
                    <a:ext uri="{9D8B030D-6E8A-4147-A177-3AD203B41FA5}">
                      <a16:colId xmlns:a16="http://schemas.microsoft.com/office/drawing/2014/main" val="2003188451"/>
                    </a:ext>
                  </a:extLst>
                </a:gridCol>
              </a:tblGrid>
              <a:tr h="324154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dirty="0"/>
                        <a:t>Fabricación de estructuras  metálicas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dirty="0"/>
                        <a:t>Fabricación de piezas  especiales piping acero  y </a:t>
                      </a:r>
                      <a:r>
                        <a:rPr lang="es-MX" dirty="0" err="1"/>
                        <a:t>hdpe</a:t>
                      </a:r>
                      <a:r>
                        <a:rPr lang="es-MX" dirty="0"/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dirty="0"/>
                        <a:t>Reparaciones  de piezas  de  maquinaria  pesada  en soldaduras, medición rugosidad  granallado  y pintura.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dirty="0"/>
                        <a:t>Obras  civiles 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dirty="0"/>
                        <a:t>Control de calidad ( elaboración de </a:t>
                      </a:r>
                      <a:r>
                        <a:rPr lang="es-MX" dirty="0" err="1"/>
                        <a:t>Pac</a:t>
                      </a:r>
                      <a:r>
                        <a:rPr lang="es-MX" dirty="0"/>
                        <a:t>, Pies Matrices documentales y procedimientos en general.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dirty="0"/>
                        <a:t>Inspección técnica Ensayos  no destructivos ( medición de  espesores, tintas  penetrantes, partículas  magnéticas, ultrasonido en tuberías  estanques, piezas  especiales.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dirty="0"/>
                        <a:t>Calificación  y  Certificación de  soldadores  2 y 3G  mas (WPS,PQR).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dirty="0"/>
                        <a:t>Transporte de personal a faena.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84111"/>
                  </a:ext>
                </a:extLst>
              </a:tr>
            </a:tbl>
          </a:graphicData>
        </a:graphic>
      </p:graphicFrame>
      <p:sp>
        <p:nvSpPr>
          <p:cNvPr id="6" name="Título 26">
            <a:extLst>
              <a:ext uri="{FF2B5EF4-FFF2-40B4-BE49-F238E27FC236}">
                <a16:creationId xmlns:a16="http://schemas.microsoft.com/office/drawing/2014/main" id="{D1BFCDFD-1EA2-4823-BCD7-8F1E00517F5B}"/>
              </a:ext>
            </a:extLst>
          </p:cNvPr>
          <p:cNvSpPr txBox="1">
            <a:spLocks/>
          </p:cNvSpPr>
          <p:nvPr/>
        </p:nvSpPr>
        <p:spPr>
          <a:xfrm>
            <a:off x="1004046" y="1148287"/>
            <a:ext cx="1073075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FABRICACION CONTRUCCION  METALICAS Y INSPECCION TECNICA </a:t>
            </a:r>
            <a:endParaRPr lang="es-CL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26">
            <a:extLst>
              <a:ext uri="{FF2B5EF4-FFF2-40B4-BE49-F238E27FC236}">
                <a16:creationId xmlns:a16="http://schemas.microsoft.com/office/drawing/2014/main" id="{12182412-9D8F-490B-A5BB-9FD982A1485F}"/>
              </a:ext>
            </a:extLst>
          </p:cNvPr>
          <p:cNvSpPr txBox="1">
            <a:spLocks/>
          </p:cNvSpPr>
          <p:nvPr/>
        </p:nvSpPr>
        <p:spPr>
          <a:xfrm>
            <a:off x="1021975" y="1559052"/>
            <a:ext cx="935915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 DE SERVICIOS:</a:t>
            </a:r>
            <a:endParaRPr lang="es-CL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26">
            <a:extLst>
              <a:ext uri="{FF2B5EF4-FFF2-40B4-BE49-F238E27FC236}">
                <a16:creationId xmlns:a16="http://schemas.microsoft.com/office/drawing/2014/main" id="{D9D74B9F-E718-E93E-9263-ED4D6A82AA7E}"/>
              </a:ext>
            </a:extLst>
          </p:cNvPr>
          <p:cNvSpPr txBox="1">
            <a:spLocks/>
          </p:cNvSpPr>
          <p:nvPr/>
        </p:nvSpPr>
        <p:spPr>
          <a:xfrm>
            <a:off x="1072083" y="136636"/>
            <a:ext cx="64097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/>
              <a:t>ICR</a:t>
            </a:r>
            <a:endParaRPr lang="es-CL" kern="0" dirty="0"/>
          </a:p>
        </p:txBody>
      </p:sp>
    </p:spTree>
    <p:extLst>
      <p:ext uri="{BB962C8B-B14F-4D97-AF65-F5344CB8AC3E}">
        <p14:creationId xmlns:p14="http://schemas.microsoft.com/office/powerpoint/2010/main" val="365013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CAC65B2D-B889-ADCF-44FF-C8B56629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262" y="422750"/>
            <a:ext cx="4724400" cy="307777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INGENIERIA Y CONTRUCCION EIRL.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3 Imagen" descr="C:\Users\roberto\Desktop\logo rrd (2).jpg">
            <a:extLst>
              <a:ext uri="{FF2B5EF4-FFF2-40B4-BE49-F238E27FC236}">
                <a16:creationId xmlns:a16="http://schemas.microsoft.com/office/drawing/2014/main" id="{5D31C0A8-D12B-43EF-9767-9863E03321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3" y="76200"/>
            <a:ext cx="845445" cy="8238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26">
            <a:extLst>
              <a:ext uri="{FF2B5EF4-FFF2-40B4-BE49-F238E27FC236}">
                <a16:creationId xmlns:a16="http://schemas.microsoft.com/office/drawing/2014/main" id="{D1BFCDFD-1EA2-4823-BCD7-8F1E00517F5B}"/>
              </a:ext>
            </a:extLst>
          </p:cNvPr>
          <p:cNvSpPr txBox="1">
            <a:spLocks/>
          </p:cNvSpPr>
          <p:nvPr/>
        </p:nvSpPr>
        <p:spPr>
          <a:xfrm>
            <a:off x="1037551" y="1053859"/>
            <a:ext cx="951155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FABRICACION CONTRUCCION Y INSPECCION TECNICA </a:t>
            </a:r>
            <a:endParaRPr lang="es-CL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https://upload.wikimedia.org/wikipedia/commons/thumb/a/a5/SMAW.welding.navy.ncs.jpg/300px-SMAW.welding.navy.ncs.jpg">
            <a:extLst>
              <a:ext uri="{FF2B5EF4-FFF2-40B4-BE49-F238E27FC236}">
                <a16:creationId xmlns:a16="http://schemas.microsoft.com/office/drawing/2014/main" id="{A1FBA605-1DA3-4B8A-9A1B-24EEF990F2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038793"/>
            <a:ext cx="1884868" cy="1870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ítulo 26">
            <a:extLst>
              <a:ext uri="{FF2B5EF4-FFF2-40B4-BE49-F238E27FC236}">
                <a16:creationId xmlns:a16="http://schemas.microsoft.com/office/drawing/2014/main" id="{90F1FA4B-0845-43FD-A30C-D4DA76D8D738}"/>
              </a:ext>
            </a:extLst>
          </p:cNvPr>
          <p:cNvSpPr txBox="1">
            <a:spLocks/>
          </p:cNvSpPr>
          <p:nvPr/>
        </p:nvSpPr>
        <p:spPr>
          <a:xfrm>
            <a:off x="990599" y="1487004"/>
            <a:ext cx="832373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DESARROLLOS DE LOS SERVICIOS  A TERCEROS  </a:t>
            </a:r>
            <a:endParaRPr lang="es-CL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 descr="C:\Users\Roberto Diaz\Desktop\informacion apoyo a  ppt  empresa  RD\20170428_145903.jpg">
            <a:extLst>
              <a:ext uri="{FF2B5EF4-FFF2-40B4-BE49-F238E27FC236}">
                <a16:creationId xmlns:a16="http://schemas.microsoft.com/office/drawing/2014/main" id="{397A1114-3771-4A4D-AA85-8568C4477B4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26" y="2090103"/>
            <a:ext cx="2112869" cy="1852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C:\Users\Roberto Diaz\Desktop\informacion apoyo a  ppt  empresa  RD\IMG_7998.JPG">
            <a:extLst>
              <a:ext uri="{FF2B5EF4-FFF2-40B4-BE49-F238E27FC236}">
                <a16:creationId xmlns:a16="http://schemas.microsoft.com/office/drawing/2014/main" id="{0D0D674D-2522-45E9-8B7F-C0CD60DDC47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406" y="2096233"/>
            <a:ext cx="2214880" cy="184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C:\Users\Roberto Diaz\Desktop\informacion apoyo a  ppt  empresa  RD\Actual Marzo 2017\CHUQUI   4600014271\CEG-444\Fotos\IMG_1202.JPG">
            <a:extLst>
              <a:ext uri="{FF2B5EF4-FFF2-40B4-BE49-F238E27FC236}">
                <a16:creationId xmlns:a16="http://schemas.microsoft.com/office/drawing/2014/main" id="{B6A04B9E-0CCA-4568-86C6-79F8A751496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12" y="2137173"/>
            <a:ext cx="1935480" cy="1795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12">
            <a:extLst>
              <a:ext uri="{FF2B5EF4-FFF2-40B4-BE49-F238E27FC236}">
                <a16:creationId xmlns:a16="http://schemas.microsoft.com/office/drawing/2014/main" id="{24CFFEFF-748B-4345-892F-41F5B8994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61" y="4266358"/>
            <a:ext cx="1935480" cy="2031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0D1BE3E-D0F4-49C5-911F-AA2BA44F21E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39" y="4266358"/>
            <a:ext cx="2112869" cy="2017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 39">
            <a:extLst>
              <a:ext uri="{FF2B5EF4-FFF2-40B4-BE49-F238E27FC236}">
                <a16:creationId xmlns:a16="http://schemas.microsoft.com/office/drawing/2014/main" id="{B77D0507-04F4-43CB-A620-08BCB962657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33787" y="4266358"/>
            <a:ext cx="2214881" cy="2017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Graphic 45">
            <a:extLst>
              <a:ext uri="{FF2B5EF4-FFF2-40B4-BE49-F238E27FC236}">
                <a16:creationId xmlns:a16="http://schemas.microsoft.com/office/drawing/2014/main" id="{C924C406-81E7-4A78-9B9A-F70C71ACC1EF}"/>
              </a:ext>
            </a:extLst>
          </p:cNvPr>
          <p:cNvSpPr/>
          <p:nvPr/>
        </p:nvSpPr>
        <p:spPr>
          <a:xfrm>
            <a:off x="3318332" y="2201861"/>
            <a:ext cx="1801475" cy="339589"/>
          </a:xfrm>
          <a:custGeom>
            <a:avLst/>
            <a:gdLst/>
            <a:ahLst/>
            <a:cxnLst/>
            <a:rect l="l" t="t" r="r" b="b"/>
            <a:pathLst>
              <a:path w="283845" h="256540">
                <a:moveTo>
                  <a:pt x="283463" y="0"/>
                </a:moveTo>
                <a:lnTo>
                  <a:pt x="0" y="0"/>
                </a:lnTo>
                <a:lnTo>
                  <a:pt x="0" y="256032"/>
                </a:lnTo>
                <a:lnTo>
                  <a:pt x="283463" y="256032"/>
                </a:lnTo>
                <a:lnTo>
                  <a:pt x="283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r>
              <a:rPr lang="es-MX" sz="1200" dirty="0"/>
              <a:t>2 fabricación  Estructuras </a:t>
            </a:r>
            <a:endParaRPr lang="es-CL" sz="1200" dirty="0"/>
          </a:p>
        </p:txBody>
      </p:sp>
      <p:pic>
        <p:nvPicPr>
          <p:cNvPr id="1027" name="Picture 3" descr="13">
            <a:extLst>
              <a:ext uri="{FF2B5EF4-FFF2-40B4-BE49-F238E27FC236}">
                <a16:creationId xmlns:a16="http://schemas.microsoft.com/office/drawing/2014/main" id="{0A8B11CA-D66F-4112-8ED0-9CE471852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877" y="4229035"/>
            <a:ext cx="1935480" cy="2017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Graphic 45">
            <a:extLst>
              <a:ext uri="{FF2B5EF4-FFF2-40B4-BE49-F238E27FC236}">
                <a16:creationId xmlns:a16="http://schemas.microsoft.com/office/drawing/2014/main" id="{B701C686-CBCD-7805-03E1-DE739C234A9D}"/>
              </a:ext>
            </a:extLst>
          </p:cNvPr>
          <p:cNvSpPr/>
          <p:nvPr/>
        </p:nvSpPr>
        <p:spPr>
          <a:xfrm>
            <a:off x="5853658" y="2235325"/>
            <a:ext cx="1808430" cy="306125"/>
          </a:xfrm>
          <a:custGeom>
            <a:avLst/>
            <a:gdLst/>
            <a:ahLst/>
            <a:cxnLst/>
            <a:rect l="l" t="t" r="r" b="b"/>
            <a:pathLst>
              <a:path w="283845" h="256540">
                <a:moveTo>
                  <a:pt x="283463" y="0"/>
                </a:moveTo>
                <a:lnTo>
                  <a:pt x="0" y="0"/>
                </a:lnTo>
                <a:lnTo>
                  <a:pt x="0" y="256032"/>
                </a:lnTo>
                <a:lnTo>
                  <a:pt x="283463" y="256032"/>
                </a:lnTo>
                <a:lnTo>
                  <a:pt x="283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r>
              <a:rPr lang="es-MX" sz="1200" dirty="0"/>
              <a:t>3 fabricación  </a:t>
            </a:r>
            <a:r>
              <a:rPr lang="es-MX" sz="1200" dirty="0" err="1"/>
              <a:t>Piping</a:t>
            </a:r>
            <a:r>
              <a:rPr lang="es-MX" sz="1200" dirty="0"/>
              <a:t> </a:t>
            </a:r>
            <a:endParaRPr lang="es-CL" sz="1200" dirty="0"/>
          </a:p>
        </p:txBody>
      </p:sp>
      <p:sp>
        <p:nvSpPr>
          <p:cNvPr id="4" name="Graphic 45">
            <a:extLst>
              <a:ext uri="{FF2B5EF4-FFF2-40B4-BE49-F238E27FC236}">
                <a16:creationId xmlns:a16="http://schemas.microsoft.com/office/drawing/2014/main" id="{D5E80516-1E2A-3BE5-3026-B0EF406A1C5B}"/>
              </a:ext>
            </a:extLst>
          </p:cNvPr>
          <p:cNvSpPr/>
          <p:nvPr/>
        </p:nvSpPr>
        <p:spPr>
          <a:xfrm>
            <a:off x="8446286" y="2340771"/>
            <a:ext cx="1690331" cy="314447"/>
          </a:xfrm>
          <a:custGeom>
            <a:avLst/>
            <a:gdLst/>
            <a:ahLst/>
            <a:cxnLst/>
            <a:rect l="l" t="t" r="r" b="b"/>
            <a:pathLst>
              <a:path w="283845" h="256540">
                <a:moveTo>
                  <a:pt x="283463" y="0"/>
                </a:moveTo>
                <a:lnTo>
                  <a:pt x="0" y="0"/>
                </a:lnTo>
                <a:lnTo>
                  <a:pt x="0" y="256032"/>
                </a:lnTo>
                <a:lnTo>
                  <a:pt x="283463" y="256032"/>
                </a:lnTo>
                <a:lnTo>
                  <a:pt x="283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r>
              <a:rPr lang="es-MX" sz="1400" dirty="0"/>
              <a:t>4  </a:t>
            </a:r>
            <a:r>
              <a:rPr lang="es-MX" sz="1200" dirty="0"/>
              <a:t>Fabricación  Escaleras </a:t>
            </a:r>
            <a:endParaRPr lang="es-CL" sz="1200" dirty="0"/>
          </a:p>
        </p:txBody>
      </p:sp>
      <p:sp>
        <p:nvSpPr>
          <p:cNvPr id="5" name="Graphic 45">
            <a:extLst>
              <a:ext uri="{FF2B5EF4-FFF2-40B4-BE49-F238E27FC236}">
                <a16:creationId xmlns:a16="http://schemas.microsoft.com/office/drawing/2014/main" id="{CD106BAB-8A34-18DD-088B-294D5F048583}"/>
              </a:ext>
            </a:extLst>
          </p:cNvPr>
          <p:cNvSpPr/>
          <p:nvPr/>
        </p:nvSpPr>
        <p:spPr>
          <a:xfrm>
            <a:off x="5839662" y="4412443"/>
            <a:ext cx="1822426" cy="339628"/>
          </a:xfrm>
          <a:custGeom>
            <a:avLst/>
            <a:gdLst/>
            <a:ahLst/>
            <a:cxnLst/>
            <a:rect l="l" t="t" r="r" b="b"/>
            <a:pathLst>
              <a:path w="283845" h="256540">
                <a:moveTo>
                  <a:pt x="283463" y="0"/>
                </a:moveTo>
                <a:lnTo>
                  <a:pt x="0" y="0"/>
                </a:lnTo>
                <a:lnTo>
                  <a:pt x="0" y="256032"/>
                </a:lnTo>
                <a:lnTo>
                  <a:pt x="283463" y="256032"/>
                </a:lnTo>
                <a:lnTo>
                  <a:pt x="283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r>
              <a:rPr lang="es-ES" sz="1200" dirty="0"/>
              <a:t>7 Medición.  </a:t>
            </a:r>
            <a:r>
              <a:rPr lang="es-ES" sz="1200"/>
              <a:t>de </a:t>
            </a:r>
            <a:r>
              <a:rPr lang="es-ES" sz="1200" dirty="0"/>
              <a:t>espesores</a:t>
            </a:r>
            <a:endParaRPr lang="es-CL" sz="1200" dirty="0"/>
          </a:p>
        </p:txBody>
      </p:sp>
      <p:sp>
        <p:nvSpPr>
          <p:cNvPr id="7" name="Graphic 45">
            <a:extLst>
              <a:ext uri="{FF2B5EF4-FFF2-40B4-BE49-F238E27FC236}">
                <a16:creationId xmlns:a16="http://schemas.microsoft.com/office/drawing/2014/main" id="{0D86979E-8939-B8D6-48C4-BC4124100203}"/>
              </a:ext>
            </a:extLst>
          </p:cNvPr>
          <p:cNvSpPr/>
          <p:nvPr/>
        </p:nvSpPr>
        <p:spPr>
          <a:xfrm>
            <a:off x="8476567" y="4379242"/>
            <a:ext cx="1675523" cy="384700"/>
          </a:xfrm>
          <a:custGeom>
            <a:avLst/>
            <a:gdLst/>
            <a:ahLst/>
            <a:cxnLst/>
            <a:rect l="l" t="t" r="r" b="b"/>
            <a:pathLst>
              <a:path w="283845" h="256540">
                <a:moveTo>
                  <a:pt x="283463" y="0"/>
                </a:moveTo>
                <a:lnTo>
                  <a:pt x="0" y="0"/>
                </a:lnTo>
                <a:lnTo>
                  <a:pt x="0" y="256032"/>
                </a:lnTo>
                <a:lnTo>
                  <a:pt x="283463" y="256032"/>
                </a:lnTo>
                <a:lnTo>
                  <a:pt x="283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r>
              <a:rPr lang="es-MX" sz="1200" dirty="0"/>
              <a:t>8 Aplicación  Granalla y Pintura </a:t>
            </a:r>
            <a:endParaRPr lang="es-CL" sz="1200" dirty="0"/>
          </a:p>
        </p:txBody>
      </p:sp>
      <p:sp>
        <p:nvSpPr>
          <p:cNvPr id="10" name="Graphic 45">
            <a:extLst>
              <a:ext uri="{FF2B5EF4-FFF2-40B4-BE49-F238E27FC236}">
                <a16:creationId xmlns:a16="http://schemas.microsoft.com/office/drawing/2014/main" id="{124F5199-0E40-27CF-8834-4EB794B66E0B}"/>
              </a:ext>
            </a:extLst>
          </p:cNvPr>
          <p:cNvSpPr/>
          <p:nvPr/>
        </p:nvSpPr>
        <p:spPr>
          <a:xfrm>
            <a:off x="3358012" y="4397766"/>
            <a:ext cx="1797562" cy="323457"/>
          </a:xfrm>
          <a:custGeom>
            <a:avLst/>
            <a:gdLst/>
            <a:ahLst/>
            <a:cxnLst/>
            <a:rect l="l" t="t" r="r" b="b"/>
            <a:pathLst>
              <a:path w="283845" h="256540">
                <a:moveTo>
                  <a:pt x="283463" y="0"/>
                </a:moveTo>
                <a:lnTo>
                  <a:pt x="0" y="0"/>
                </a:lnTo>
                <a:lnTo>
                  <a:pt x="0" y="256032"/>
                </a:lnTo>
                <a:lnTo>
                  <a:pt x="283463" y="256032"/>
                </a:lnTo>
                <a:lnTo>
                  <a:pt x="283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r>
              <a:rPr lang="es-MX" sz="1200" dirty="0"/>
              <a:t>6  END</a:t>
            </a:r>
            <a:endParaRPr lang="es-CL" sz="1200" dirty="0"/>
          </a:p>
        </p:txBody>
      </p:sp>
      <p:sp>
        <p:nvSpPr>
          <p:cNvPr id="18" name="Graphic 45">
            <a:extLst>
              <a:ext uri="{FF2B5EF4-FFF2-40B4-BE49-F238E27FC236}">
                <a16:creationId xmlns:a16="http://schemas.microsoft.com/office/drawing/2014/main" id="{56BF15A9-2285-CE33-E5B2-4C5EAE5EA94D}"/>
              </a:ext>
            </a:extLst>
          </p:cNvPr>
          <p:cNvSpPr/>
          <p:nvPr/>
        </p:nvSpPr>
        <p:spPr>
          <a:xfrm>
            <a:off x="1104376" y="4366918"/>
            <a:ext cx="1620090" cy="385152"/>
          </a:xfrm>
          <a:custGeom>
            <a:avLst/>
            <a:gdLst/>
            <a:ahLst/>
            <a:cxnLst/>
            <a:rect l="l" t="t" r="r" b="b"/>
            <a:pathLst>
              <a:path w="283845" h="256540">
                <a:moveTo>
                  <a:pt x="283463" y="0"/>
                </a:moveTo>
                <a:lnTo>
                  <a:pt x="0" y="0"/>
                </a:lnTo>
                <a:lnTo>
                  <a:pt x="0" y="256032"/>
                </a:lnTo>
                <a:lnTo>
                  <a:pt x="283463" y="256032"/>
                </a:lnTo>
                <a:lnTo>
                  <a:pt x="283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r>
              <a:rPr lang="es-MX" sz="1200" dirty="0"/>
              <a:t>5 Reparación  Piezas de equipo</a:t>
            </a:r>
            <a:endParaRPr lang="es-CL" sz="1200" dirty="0"/>
          </a:p>
        </p:txBody>
      </p:sp>
      <p:sp>
        <p:nvSpPr>
          <p:cNvPr id="19" name="Graphic 45">
            <a:extLst>
              <a:ext uri="{FF2B5EF4-FFF2-40B4-BE49-F238E27FC236}">
                <a16:creationId xmlns:a16="http://schemas.microsoft.com/office/drawing/2014/main" id="{0EEAF440-2816-8DC4-1F1A-44CF5BE9D7E8}"/>
              </a:ext>
            </a:extLst>
          </p:cNvPr>
          <p:cNvSpPr/>
          <p:nvPr/>
        </p:nvSpPr>
        <p:spPr>
          <a:xfrm>
            <a:off x="1115262" y="2100785"/>
            <a:ext cx="1636253" cy="245148"/>
          </a:xfrm>
          <a:custGeom>
            <a:avLst/>
            <a:gdLst/>
            <a:ahLst/>
            <a:cxnLst/>
            <a:rect l="l" t="t" r="r" b="b"/>
            <a:pathLst>
              <a:path w="283845" h="256540">
                <a:moveTo>
                  <a:pt x="283463" y="0"/>
                </a:moveTo>
                <a:lnTo>
                  <a:pt x="0" y="0"/>
                </a:lnTo>
                <a:lnTo>
                  <a:pt x="0" y="256032"/>
                </a:lnTo>
                <a:lnTo>
                  <a:pt x="283463" y="256032"/>
                </a:lnTo>
                <a:lnTo>
                  <a:pt x="283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r>
              <a:rPr lang="es-MX" sz="1200" dirty="0"/>
              <a:t>1 soldaduras  4G Y 6G </a:t>
            </a:r>
            <a:endParaRPr lang="es-CL" sz="1200" dirty="0"/>
          </a:p>
        </p:txBody>
      </p:sp>
      <p:sp>
        <p:nvSpPr>
          <p:cNvPr id="20" name="Título 26">
            <a:extLst>
              <a:ext uri="{FF2B5EF4-FFF2-40B4-BE49-F238E27FC236}">
                <a16:creationId xmlns:a16="http://schemas.microsoft.com/office/drawing/2014/main" id="{0F256E42-C337-FAB8-2BF0-F405DCDF8FC9}"/>
              </a:ext>
            </a:extLst>
          </p:cNvPr>
          <p:cNvSpPr txBox="1">
            <a:spLocks/>
          </p:cNvSpPr>
          <p:nvPr/>
        </p:nvSpPr>
        <p:spPr>
          <a:xfrm>
            <a:off x="1072083" y="136636"/>
            <a:ext cx="64097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/>
              <a:t>ICR</a:t>
            </a:r>
            <a:endParaRPr lang="es-CL" kern="0" dirty="0"/>
          </a:p>
        </p:txBody>
      </p:sp>
    </p:spTree>
    <p:extLst>
      <p:ext uri="{BB962C8B-B14F-4D97-AF65-F5344CB8AC3E}">
        <p14:creationId xmlns:p14="http://schemas.microsoft.com/office/powerpoint/2010/main" val="296881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CAC65B2D-B889-ADCF-44FF-C8B56629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69265"/>
            <a:ext cx="4724400" cy="307777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INGENIERIA Y CONTRUCCION EIRL.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3 Imagen" descr="C:\Users\roberto\Desktop\logo rrd (2).jpg">
            <a:extLst>
              <a:ext uri="{FF2B5EF4-FFF2-40B4-BE49-F238E27FC236}">
                <a16:creationId xmlns:a16="http://schemas.microsoft.com/office/drawing/2014/main" id="{5D31C0A8-D12B-43EF-9767-9863E03321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3" y="76200"/>
            <a:ext cx="845445" cy="8238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26">
            <a:extLst>
              <a:ext uri="{FF2B5EF4-FFF2-40B4-BE49-F238E27FC236}">
                <a16:creationId xmlns:a16="http://schemas.microsoft.com/office/drawing/2014/main" id="{D1BFCDFD-1EA2-4823-BCD7-8F1E00517F5B}"/>
              </a:ext>
            </a:extLst>
          </p:cNvPr>
          <p:cNvSpPr txBox="1">
            <a:spLocks/>
          </p:cNvSpPr>
          <p:nvPr/>
        </p:nvSpPr>
        <p:spPr>
          <a:xfrm>
            <a:off x="1004046" y="1148287"/>
            <a:ext cx="951155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FABRICACION CONTRUCCION Y INSPECCION TECNICA </a:t>
            </a:r>
            <a:endParaRPr lang="es-CL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26">
            <a:extLst>
              <a:ext uri="{FF2B5EF4-FFF2-40B4-BE49-F238E27FC236}">
                <a16:creationId xmlns:a16="http://schemas.microsoft.com/office/drawing/2014/main" id="{90F1FA4B-0845-43FD-A30C-D4DA76D8D738}"/>
              </a:ext>
            </a:extLst>
          </p:cNvPr>
          <p:cNvSpPr txBox="1">
            <a:spLocks/>
          </p:cNvSpPr>
          <p:nvPr/>
        </p:nvSpPr>
        <p:spPr>
          <a:xfrm>
            <a:off x="972670" y="1634467"/>
            <a:ext cx="832373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 Y  ACREDITACIONES    </a:t>
            </a:r>
            <a:endParaRPr lang="es-CL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 descr="Scanner Cobra">
            <a:extLst>
              <a:ext uri="{FF2B5EF4-FFF2-40B4-BE49-F238E27FC236}">
                <a16:creationId xmlns:a16="http://schemas.microsoft.com/office/drawing/2014/main" id="{A1B89DC9-CB38-425C-AFD7-238E7E59E3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23" y="2217586"/>
            <a:ext cx="1366315" cy="150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 descr="KIT DE LIQUIDOS PENETRANTES MAGNAFLUX (MALETA) SK-416, INCLUYE SKL-SP2,SKD-S2 Y SKC-S (2)">
            <a:extLst>
              <a:ext uri="{FF2B5EF4-FFF2-40B4-BE49-F238E27FC236}">
                <a16:creationId xmlns:a16="http://schemas.microsoft.com/office/drawing/2014/main" id="{FFC8FAAD-32B3-4C0F-8F6C-3E97EF45427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05" y="2189953"/>
            <a:ext cx="2316480" cy="166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https://magnaflux.mx/Files/Images/MPI-Equipment/43509_Y-7_Electromagnetic-Yoke-Kit.jpg?Medium">
            <a:extLst>
              <a:ext uri="{FF2B5EF4-FFF2-40B4-BE49-F238E27FC236}">
                <a16:creationId xmlns:a16="http://schemas.microsoft.com/office/drawing/2014/main" id="{EB525CEE-01E7-4266-9FEE-5EB826D0F05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48" y="2176627"/>
            <a:ext cx="2509052" cy="168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 descr="Medidor de Espesor Mide Todo Tipo de Material 6500">
            <a:extLst>
              <a:ext uri="{FF2B5EF4-FFF2-40B4-BE49-F238E27FC236}">
                <a16:creationId xmlns:a16="http://schemas.microsoft.com/office/drawing/2014/main" id="{FA085A5F-DD7C-4552-8F28-D6FBBF591FD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13" y="2135086"/>
            <a:ext cx="2393688" cy="1661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33_Certificado Aprobacion  PT Roberto Diaz (1) (1).pdf">
            <a:extLst>
              <a:ext uri="{FF2B5EF4-FFF2-40B4-BE49-F238E27FC236}">
                <a16:creationId xmlns:a16="http://schemas.microsoft.com/office/drawing/2014/main" id="{73EC9009-1745-45EC-A661-5B01535067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AutoShape 4" descr="33_Certificado Aprobacion  PT Roberto Diaz (1) (1).pdf">
            <a:extLst>
              <a:ext uri="{FF2B5EF4-FFF2-40B4-BE49-F238E27FC236}">
                <a16:creationId xmlns:a16="http://schemas.microsoft.com/office/drawing/2014/main" id="{62064928-AB16-4FFB-ABEA-68C7BB6461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FFD078-7559-4392-A51A-5FEBCB225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4289357"/>
            <a:ext cx="2133600" cy="18683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C514CD-E339-464A-BAD6-DD33BA4D72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0" y="4326724"/>
            <a:ext cx="2316480" cy="1868351"/>
          </a:xfrm>
          <a:prstGeom prst="rect">
            <a:avLst/>
          </a:prstGeom>
        </p:spPr>
      </p:pic>
      <p:pic>
        <p:nvPicPr>
          <p:cNvPr id="1026" name="Imagen 1" descr="C:\Users\dell 1\Desktop\ROBERTO DIAZ (6) iso 9001.jpg">
            <a:extLst>
              <a:ext uri="{FF2B5EF4-FFF2-40B4-BE49-F238E27FC236}">
                <a16:creationId xmlns:a16="http://schemas.microsoft.com/office/drawing/2014/main" id="{73C73250-CB2F-459F-9C47-752603F92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42" y="4340966"/>
            <a:ext cx="1749958" cy="18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A927002-01B5-41EA-89B0-5711D398B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036" y="4340966"/>
            <a:ext cx="2133600" cy="185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26">
            <a:extLst>
              <a:ext uri="{FF2B5EF4-FFF2-40B4-BE49-F238E27FC236}">
                <a16:creationId xmlns:a16="http://schemas.microsoft.com/office/drawing/2014/main" id="{EEA155B5-45E6-CFD0-7F79-F2DBF5F44DDC}"/>
              </a:ext>
            </a:extLst>
          </p:cNvPr>
          <p:cNvSpPr txBox="1">
            <a:spLocks/>
          </p:cNvSpPr>
          <p:nvPr/>
        </p:nvSpPr>
        <p:spPr>
          <a:xfrm>
            <a:off x="1072083" y="136636"/>
            <a:ext cx="64097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/>
              <a:t>ICR</a:t>
            </a:r>
            <a:endParaRPr lang="es-CL" kern="0" dirty="0"/>
          </a:p>
        </p:txBody>
      </p:sp>
    </p:spTree>
    <p:extLst>
      <p:ext uri="{BB962C8B-B14F-4D97-AF65-F5344CB8AC3E}">
        <p14:creationId xmlns:p14="http://schemas.microsoft.com/office/powerpoint/2010/main" val="417991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CAC65B2D-B889-ADCF-44FF-C8B56629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423" y="539175"/>
            <a:ext cx="4724400" cy="307777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INGENIERIA Y CONTRUCCION EIRL.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3 Imagen" descr="C:\Users\roberto\Desktop\logo rrd (2).jpg">
            <a:extLst>
              <a:ext uri="{FF2B5EF4-FFF2-40B4-BE49-F238E27FC236}">
                <a16:creationId xmlns:a16="http://schemas.microsoft.com/office/drawing/2014/main" id="{5D31C0A8-D12B-43EF-9767-9863E03321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3" y="76200"/>
            <a:ext cx="845445" cy="8238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26">
            <a:extLst>
              <a:ext uri="{FF2B5EF4-FFF2-40B4-BE49-F238E27FC236}">
                <a16:creationId xmlns:a16="http://schemas.microsoft.com/office/drawing/2014/main" id="{D1BFCDFD-1EA2-4823-BCD7-8F1E00517F5B}"/>
              </a:ext>
            </a:extLst>
          </p:cNvPr>
          <p:cNvSpPr txBox="1">
            <a:spLocks/>
          </p:cNvSpPr>
          <p:nvPr/>
        </p:nvSpPr>
        <p:spPr>
          <a:xfrm>
            <a:off x="1004046" y="1148287"/>
            <a:ext cx="951155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FABRICACION CONTRUCCION Y INSPECCION TECNICA </a:t>
            </a:r>
            <a:endParaRPr lang="es-CL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26">
            <a:extLst>
              <a:ext uri="{FF2B5EF4-FFF2-40B4-BE49-F238E27FC236}">
                <a16:creationId xmlns:a16="http://schemas.microsoft.com/office/drawing/2014/main" id="{90F1FA4B-0845-43FD-A30C-D4DA76D8D738}"/>
              </a:ext>
            </a:extLst>
          </p:cNvPr>
          <p:cNvSpPr txBox="1">
            <a:spLocks/>
          </p:cNvSpPr>
          <p:nvPr/>
        </p:nvSpPr>
        <p:spPr>
          <a:xfrm>
            <a:off x="972670" y="1634467"/>
            <a:ext cx="832373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 APLICADAS   </a:t>
            </a:r>
            <a:endParaRPr lang="es-CL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33_Certificado Aprobacion  PT Roberto Diaz (1) (1).pdf">
            <a:extLst>
              <a:ext uri="{FF2B5EF4-FFF2-40B4-BE49-F238E27FC236}">
                <a16:creationId xmlns:a16="http://schemas.microsoft.com/office/drawing/2014/main" id="{73EC9009-1745-45EC-A661-5B01535067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AutoShape 4" descr="33_Certificado Aprobacion  PT Roberto Diaz (1) (1).pdf">
            <a:extLst>
              <a:ext uri="{FF2B5EF4-FFF2-40B4-BE49-F238E27FC236}">
                <a16:creationId xmlns:a16="http://schemas.microsoft.com/office/drawing/2014/main" id="{62064928-AB16-4FFB-ABEA-68C7BB6461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A170B893-6080-40F2-B4FE-3AF298D09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309056"/>
              </p:ext>
            </p:extLst>
          </p:nvPr>
        </p:nvGraphicFramePr>
        <p:xfrm>
          <a:off x="833717" y="2057400"/>
          <a:ext cx="10219765" cy="33832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0219765">
                  <a:extLst>
                    <a:ext uri="{9D8B030D-6E8A-4147-A177-3AD203B41FA5}">
                      <a16:colId xmlns:a16="http://schemas.microsoft.com/office/drawing/2014/main" val="2003188451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NORMAS: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dirty="0"/>
                        <a:t>AWS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dirty="0"/>
                        <a:t>NCH 203  OF.77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dirty="0"/>
                        <a:t>ISO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dirty="0"/>
                        <a:t>API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dirty="0"/>
                        <a:t>ASNT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s-MX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s-MX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84111"/>
                  </a:ext>
                </a:extLst>
              </a:tr>
            </a:tbl>
          </a:graphicData>
        </a:graphic>
      </p:graphicFrame>
      <p:sp>
        <p:nvSpPr>
          <p:cNvPr id="2" name="Título 26">
            <a:extLst>
              <a:ext uri="{FF2B5EF4-FFF2-40B4-BE49-F238E27FC236}">
                <a16:creationId xmlns:a16="http://schemas.microsoft.com/office/drawing/2014/main" id="{B413F7E3-BB36-8E56-1031-F49E125D3840}"/>
              </a:ext>
            </a:extLst>
          </p:cNvPr>
          <p:cNvSpPr txBox="1">
            <a:spLocks/>
          </p:cNvSpPr>
          <p:nvPr/>
        </p:nvSpPr>
        <p:spPr>
          <a:xfrm>
            <a:off x="1072083" y="136636"/>
            <a:ext cx="64097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/>
              <a:t>ICR</a:t>
            </a:r>
            <a:endParaRPr lang="es-CL" kern="0" dirty="0"/>
          </a:p>
        </p:txBody>
      </p:sp>
    </p:spTree>
    <p:extLst>
      <p:ext uri="{BB962C8B-B14F-4D97-AF65-F5344CB8AC3E}">
        <p14:creationId xmlns:p14="http://schemas.microsoft.com/office/powerpoint/2010/main" val="292679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CAC65B2D-B889-ADCF-44FF-C8B56629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93672"/>
            <a:ext cx="4876800" cy="348992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INGENIERIA Y CONTRUCCION EIRL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3 Imagen" descr="C:\Users\roberto\Desktop\logo rrd (2).jpg">
            <a:extLst>
              <a:ext uri="{FF2B5EF4-FFF2-40B4-BE49-F238E27FC236}">
                <a16:creationId xmlns:a16="http://schemas.microsoft.com/office/drawing/2014/main" id="{5D31C0A8-D12B-43EF-9767-9863E03321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3" y="76200"/>
            <a:ext cx="845445" cy="8238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A9B18B7-1968-43C3-9DA3-96E6F758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8025"/>
              </p:ext>
            </p:extLst>
          </p:nvPr>
        </p:nvGraphicFramePr>
        <p:xfrm>
          <a:off x="968188" y="2078429"/>
          <a:ext cx="7947212" cy="372471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947212">
                  <a:extLst>
                    <a:ext uri="{9D8B030D-6E8A-4147-A177-3AD203B41FA5}">
                      <a16:colId xmlns:a16="http://schemas.microsoft.com/office/drawing/2014/main" val="2003188451"/>
                    </a:ext>
                  </a:extLst>
                </a:gridCol>
              </a:tblGrid>
              <a:tr h="3724714"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NOMBRE: INGENIERIA Y CONTRUCCION ROBERTO MARCELO DIAZ OYARZO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GIRO: INGENIERIA Y CONTRUCCION  E INSPECION  TECNICA  END.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RUT: 77970698-2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REPRESENTANTE  ROBERTO  DIAZ OYARZO    +56963551956  - +56940964507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Mail: </a:t>
                      </a:r>
                      <a:r>
                        <a:rPr lang="es-MX" dirty="0">
                          <a:hlinkClick r:id="rId3"/>
                        </a:rPr>
                        <a:t>roberto261170@Gmail.com</a:t>
                      </a:r>
                      <a:r>
                        <a:rPr lang="es-MX" dirty="0"/>
                        <a:t> / </a:t>
                      </a:r>
                      <a:r>
                        <a:rPr lang="es-MX" dirty="0">
                          <a:hlinkClick r:id="rId4"/>
                        </a:rPr>
                        <a:t>ing.contruccion@Gmail.com</a:t>
                      </a:r>
                      <a:endParaRPr lang="es-MX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CUENTA </a:t>
                      </a:r>
                      <a:r>
                        <a:rPr lang="es-MX" dirty="0" err="1"/>
                        <a:t>N°</a:t>
                      </a:r>
                      <a:r>
                        <a:rPr lang="es-MX" dirty="0"/>
                        <a:t> :  01-088-000170-4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Tipo Cuenta:  corriente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BANCO: FALABELLA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84111"/>
                  </a:ext>
                </a:extLst>
              </a:tr>
            </a:tbl>
          </a:graphicData>
        </a:graphic>
      </p:graphicFrame>
      <p:sp>
        <p:nvSpPr>
          <p:cNvPr id="6" name="Título 26">
            <a:extLst>
              <a:ext uri="{FF2B5EF4-FFF2-40B4-BE49-F238E27FC236}">
                <a16:creationId xmlns:a16="http://schemas.microsoft.com/office/drawing/2014/main" id="{D1BFCDFD-1EA2-4823-BCD7-8F1E00517F5B}"/>
              </a:ext>
            </a:extLst>
          </p:cNvPr>
          <p:cNvSpPr txBox="1">
            <a:spLocks/>
          </p:cNvSpPr>
          <p:nvPr/>
        </p:nvSpPr>
        <p:spPr>
          <a:xfrm>
            <a:off x="968188" y="1132162"/>
            <a:ext cx="901401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FABRICACION CONTRUCCION Y INSPECCION TECNICA </a:t>
            </a:r>
            <a:endParaRPr lang="es-CL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https://upload.wikimedia.org/wikipedia/commons/thumb/a/a5/SMAW.welding.navy.ncs.jpg/300px-SMAW.welding.navy.ncs.jpg">
            <a:extLst>
              <a:ext uri="{FF2B5EF4-FFF2-40B4-BE49-F238E27FC236}">
                <a16:creationId xmlns:a16="http://schemas.microsoft.com/office/drawing/2014/main" id="{A1FBA605-1DA3-4B8A-9A1B-24EEF990F26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55" y="2209800"/>
            <a:ext cx="762000" cy="749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ítulo 26">
            <a:extLst>
              <a:ext uri="{FF2B5EF4-FFF2-40B4-BE49-F238E27FC236}">
                <a16:creationId xmlns:a16="http://schemas.microsoft.com/office/drawing/2014/main" id="{90F1FA4B-0845-43FD-A30C-D4DA76D8D738}"/>
              </a:ext>
            </a:extLst>
          </p:cNvPr>
          <p:cNvSpPr txBox="1">
            <a:spLocks/>
          </p:cNvSpPr>
          <p:nvPr/>
        </p:nvSpPr>
        <p:spPr>
          <a:xfrm>
            <a:off x="988404" y="1575548"/>
            <a:ext cx="613410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CONTACTOS: </a:t>
            </a:r>
            <a:endParaRPr lang="es-CL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26">
            <a:extLst>
              <a:ext uri="{FF2B5EF4-FFF2-40B4-BE49-F238E27FC236}">
                <a16:creationId xmlns:a16="http://schemas.microsoft.com/office/drawing/2014/main" id="{564EFF76-654D-BF24-33CE-E004F4D7C372}"/>
              </a:ext>
            </a:extLst>
          </p:cNvPr>
          <p:cNvSpPr txBox="1">
            <a:spLocks/>
          </p:cNvSpPr>
          <p:nvPr/>
        </p:nvSpPr>
        <p:spPr>
          <a:xfrm>
            <a:off x="1072083" y="136636"/>
            <a:ext cx="64097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kern="0" dirty="0"/>
              <a:t>ICR</a:t>
            </a:r>
            <a:endParaRPr lang="es-CL" kern="0" dirty="0"/>
          </a:p>
        </p:txBody>
      </p:sp>
    </p:spTree>
    <p:extLst>
      <p:ext uri="{BB962C8B-B14F-4D97-AF65-F5344CB8AC3E}">
        <p14:creationId xmlns:p14="http://schemas.microsoft.com/office/powerpoint/2010/main" val="2649465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17929</TotalTime>
  <Words>479</Words>
  <Application>Microsoft Office PowerPoint</Application>
  <PresentationFormat>Panorámica</PresentationFormat>
  <Paragraphs>84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INGENIERIA Y  CONTRUCCION EIRL.</vt:lpstr>
      <vt:lpstr>INGENIERIA Y CONTRUCCION EIRL .</vt:lpstr>
      <vt:lpstr>INGENIERIA Y CONTRUCCION EIRL .</vt:lpstr>
      <vt:lpstr>INGENIERIA Y CONTRUCCION EIRL .</vt:lpstr>
      <vt:lpstr>INGENIERIA Y CONTRUCCION EIRL.</vt:lpstr>
      <vt:lpstr>INGENIERIA Y CONTRUCCION EIRL.</vt:lpstr>
      <vt:lpstr>INGENIERIA Y CONTRUCCION EIRL.</vt:lpstr>
      <vt:lpstr>INGENIERIA Y CONTRUCCION EIRL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Gaspar Hubner</dc:creator>
  <cp:lastModifiedBy>Roberto Marcelo Diaz Oyarzo</cp:lastModifiedBy>
  <cp:revision>634</cp:revision>
  <cp:lastPrinted>2023-01-02T11:03:21Z</cp:lastPrinted>
  <dcterms:created xsi:type="dcterms:W3CDTF">2022-05-26T18:37:41Z</dcterms:created>
  <dcterms:modified xsi:type="dcterms:W3CDTF">2024-07-19T20:51:07Z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2022-05-26T00:00:00Z</vt:filetime>
  </property>
</Properties>
</file>